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anose="020F0502020204030204" pitchFamily="2" charset="-79"/>
      <p:regular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es-H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074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tm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m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mp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tm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Algoritmos Voraces: Decisiones Locales, Resultados Globales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Los algoritmos voraces son un enfoque algorítmico común para problemas de optimización. Buscan soluciones óptimas mediante decisiones locales rápidas. Son usados en redes, grafos, y planificación de recursos, presentes en algoritmos de ruta y compresión de datos.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Conclusión: Eficiencia con Precaución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Los algoritmos voraces son simples y muy eficientes cuando aplican. Son excelentes para problemas con propiedad de elección voraz, como Kruskal, Prim, Huffman. Su uso incorrecto lleva a soluciones subóptimas. Siempre verificar si la solución voraz es globalmente óptima para el problema específico.</a:t>
            </a:r>
            <a:endParaRPr lang="en-US" sz="1750" dirty="0"/>
          </a:p>
        </p:txBody>
      </p:sp>
      <p:pic>
        <p:nvPicPr>
          <p:cNvPr id="5" name="Imagen 4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812" y="7731510"/>
            <a:ext cx="1929587" cy="4146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969" y="929640"/>
            <a:ext cx="7274719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Principio del Enfoque Voraz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969" y="1908096"/>
            <a:ext cx="528876" cy="5288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6969" y="2701409"/>
            <a:ext cx="2377916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Mejor decisión local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26969" y="3489365"/>
            <a:ext cx="2377916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Toma la mejor decisión posible en cada paso actual.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323" y="1908096"/>
            <a:ext cx="528876" cy="5288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69323" y="2701409"/>
            <a:ext cx="23780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 mirar atrás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8869323" y="3158847"/>
            <a:ext cx="2378035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 considera decisiones futuras ni retrocede en el camino.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1796" y="1908096"/>
            <a:ext cx="528876" cy="5288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1796" y="2701409"/>
            <a:ext cx="2378035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Propiedad esencial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1511796" y="3489365"/>
            <a:ext cx="2378035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 basa en la "propiedad de la elección voraz".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6969" y="5033724"/>
            <a:ext cx="528876" cy="5288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26969" y="5827038"/>
            <a:ext cx="2377916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Óptimo global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6226969" y="6284476"/>
            <a:ext cx="2377916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Busca una solución óptima local con la esperanza de ser global.</a:t>
            </a:r>
            <a:endParaRPr lang="en-US" sz="1650" dirty="0"/>
          </a:p>
        </p:txBody>
      </p:sp>
      <p:pic>
        <p:nvPicPr>
          <p:cNvPr id="16" name="Imagen 15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812" y="7731510"/>
            <a:ext cx="1929587" cy="4146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357" y="765691"/>
            <a:ext cx="5528191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Características Clave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7357" y="1766530"/>
            <a:ext cx="7629287" cy="1262063"/>
          </a:xfrm>
          <a:prstGeom prst="roundRect">
            <a:avLst>
              <a:gd name="adj" fmla="val 720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1313" y="1990487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Decisión Local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81313" y="2458403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Cada elección se hace de forma óptima para el subproblema actual.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7357" y="3244929"/>
            <a:ext cx="7629287" cy="1262063"/>
          </a:xfrm>
          <a:prstGeom prst="roundRect">
            <a:avLst>
              <a:gd name="adj" fmla="val 720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1313" y="3468886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 Retroceso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81313" y="3936802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Una vez hecha una elección, no se reconsidera.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7357" y="4723328"/>
            <a:ext cx="7629287" cy="1262063"/>
          </a:xfrm>
          <a:prstGeom prst="roundRect">
            <a:avLst>
              <a:gd name="adj" fmla="val 720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1313" y="4947285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Eficiencia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1313" y="5415201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menudo son más rápidos que otros métodos, por ejemplo, O(N log N).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7357" y="6201728"/>
            <a:ext cx="7629287" cy="1262063"/>
          </a:xfrm>
          <a:prstGeom prst="roundRect">
            <a:avLst>
              <a:gd name="adj" fmla="val 720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1313" y="6425684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Heurística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81313" y="6893600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Puede ser una heurística útil si no garantiza el óptimo global.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586264"/>
            <a:ext cx="7651671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Ejemplo 1: Problema del Cambio de Monedas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65" y="2238613"/>
            <a:ext cx="1065967" cy="12792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5253" y="2451735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Objetivo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025253" y="2912626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Dar cambio con el mínimo número de monedas.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65" y="3517821"/>
            <a:ext cx="1065967" cy="15693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5253" y="3730942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Monedas Estándar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025253" y="4191833"/>
            <a:ext cx="637258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Para monedas estándar, por ejemplo, 1, 5, 10, 25 centavos, el algoritmo voraz funciona.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65" y="5087183"/>
            <a:ext cx="1065967" cy="12792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5253" y="5300305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Algoritmo Voraz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025253" y="5761196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Toma la moneda más grande posible repetidamente.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65" y="6366391"/>
            <a:ext cx="1065967" cy="12792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25253" y="6579513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Eficiencia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2025253" y="7040404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 eficiencia es O(1) si el número de tipos de monedas es fijo.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7197" y="813554"/>
            <a:ext cx="7822406" cy="1180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Ejemplo 2: Algoritmo de Kruskal (Árbol de Expansión Mínima)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359604" y="2276832"/>
            <a:ext cx="22860" cy="5139214"/>
          </a:xfrm>
          <a:prstGeom prst="roundRect">
            <a:avLst>
              <a:gd name="adj" fmla="val 346908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549152" y="2477810"/>
            <a:ext cx="566380" cy="22860"/>
          </a:xfrm>
          <a:prstGeom prst="roundRect">
            <a:avLst>
              <a:gd name="adj" fmla="val 346908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147197" y="2276832"/>
            <a:ext cx="424815" cy="424815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039" y="2312253"/>
            <a:ext cx="283131" cy="3539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03651" y="2341721"/>
            <a:ext cx="236017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Ordenar Aristas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303651" y="2749868"/>
            <a:ext cx="6665952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Requiere ordenar aristas por peso de menor a mayor. Tiempo de ejecución: O(E log E).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6549152" y="3932515"/>
            <a:ext cx="566380" cy="22860"/>
          </a:xfrm>
          <a:prstGeom prst="roundRect">
            <a:avLst>
              <a:gd name="adj" fmla="val 346908"/>
            </a:avLst>
          </a:prstGeom>
          <a:solidFill>
            <a:srgbClr val="4A2C85"/>
          </a:solidFill>
          <a:ln/>
        </p:spPr>
      </p:sp>
      <p:sp>
        <p:nvSpPr>
          <p:cNvPr id="11" name="Shape 7"/>
          <p:cNvSpPr/>
          <p:nvPr/>
        </p:nvSpPr>
        <p:spPr>
          <a:xfrm>
            <a:off x="6147197" y="3731538"/>
            <a:ext cx="424815" cy="424815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039" y="3766959"/>
            <a:ext cx="283131" cy="35397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303651" y="3796427"/>
            <a:ext cx="236017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Añadir Aristas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7303651" y="4204573"/>
            <a:ext cx="6665952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Añadir aristas de menor peso que no formen un ciclo. Esta es la estrategia voraz.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549152" y="5387221"/>
            <a:ext cx="566380" cy="22860"/>
          </a:xfrm>
          <a:prstGeom prst="roundRect">
            <a:avLst>
              <a:gd name="adj" fmla="val 346908"/>
            </a:avLst>
          </a:prstGeom>
          <a:solidFill>
            <a:srgbClr val="4A2C85"/>
          </a:solidFill>
          <a:ln/>
        </p:spPr>
      </p:sp>
      <p:sp>
        <p:nvSpPr>
          <p:cNvPr id="16" name="Shape 11"/>
          <p:cNvSpPr/>
          <p:nvPr/>
        </p:nvSpPr>
        <p:spPr>
          <a:xfrm>
            <a:off x="6147197" y="5186243"/>
            <a:ext cx="424815" cy="424815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039" y="5221665"/>
            <a:ext cx="283131" cy="35397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303651" y="5251133"/>
            <a:ext cx="236017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Estructura de Datos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7303651" y="5659279"/>
            <a:ext cx="6665952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Utiliza una estructura de datos de conjuntos disjuntos (Union-Find) para verificar ciclos.</a:t>
            </a:r>
            <a:endParaRPr lang="en-US" sz="1450" dirty="0"/>
          </a:p>
        </p:txBody>
      </p:sp>
      <p:sp>
        <p:nvSpPr>
          <p:cNvPr id="20" name="Shape 14"/>
          <p:cNvSpPr/>
          <p:nvPr/>
        </p:nvSpPr>
        <p:spPr>
          <a:xfrm>
            <a:off x="6549152" y="6841927"/>
            <a:ext cx="566380" cy="22860"/>
          </a:xfrm>
          <a:prstGeom prst="roundRect">
            <a:avLst>
              <a:gd name="adj" fmla="val 346908"/>
            </a:avLst>
          </a:prstGeom>
          <a:solidFill>
            <a:srgbClr val="4A2C85"/>
          </a:solidFill>
          <a:ln/>
        </p:spPr>
      </p:sp>
      <p:sp>
        <p:nvSpPr>
          <p:cNvPr id="21" name="Shape 15"/>
          <p:cNvSpPr/>
          <p:nvPr/>
        </p:nvSpPr>
        <p:spPr>
          <a:xfrm>
            <a:off x="6147197" y="6640949"/>
            <a:ext cx="424815" cy="424815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039" y="6676370"/>
            <a:ext cx="283131" cy="35397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303651" y="6705838"/>
            <a:ext cx="236017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Resultado</a:t>
            </a:r>
            <a:endParaRPr lang="en-US" sz="1850" dirty="0"/>
          </a:p>
        </p:txBody>
      </p:sp>
      <p:sp>
        <p:nvSpPr>
          <p:cNvPr id="24" name="Text 17"/>
          <p:cNvSpPr/>
          <p:nvPr/>
        </p:nvSpPr>
        <p:spPr>
          <a:xfrm>
            <a:off x="7303651" y="7113984"/>
            <a:ext cx="6665952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Encuentra el árbol de expansión mínima (MST) en un grafo ponderado.</a:t>
            </a:r>
            <a:endParaRPr lang="en-US" sz="1450" dirty="0"/>
          </a:p>
        </p:txBody>
      </p:sp>
      <p:pic>
        <p:nvPicPr>
          <p:cNvPr id="25" name="Imagen 24" descr="Recorte de pantall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812" y="7731510"/>
            <a:ext cx="1929587" cy="4146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61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330" y="3372922"/>
            <a:ext cx="13159740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Ejemplo 3: Algoritmo de Prim (Árbol de Expansión Mínima)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5330" y="5001220"/>
            <a:ext cx="472678" cy="472678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4149" y="5040630"/>
            <a:ext cx="315039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18034" y="5073372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Encuentra MST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18034" y="5527596"/>
            <a:ext cx="576584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También encuentra el MST en un grafo ponderado.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46407" y="5001220"/>
            <a:ext cx="472678" cy="472678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25226" y="5040630"/>
            <a:ext cx="315039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8129111" y="5073372"/>
            <a:ext cx="268712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Crece desde el inicio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8129111" y="5527596"/>
            <a:ext cx="5765959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 estrategia voraz es crecer el MST desde un vértice inicial.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5330" y="6284000"/>
            <a:ext cx="472678" cy="472678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14149" y="6323409"/>
            <a:ext cx="315039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18034" y="6356152"/>
            <a:ext cx="3470196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Añade la arista más barata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18034" y="6810375"/>
            <a:ext cx="5765840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 cada paso, añade la arista más barata que conecta un vértice del MST a uno exterior.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46407" y="6284000"/>
            <a:ext cx="472678" cy="472678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25226" y="6323409"/>
            <a:ext cx="315039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8129111" y="6356152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Rendimiento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8129111" y="6810375"/>
            <a:ext cx="5765959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Tiempo de ejecución: O(E log V) con cola de prioridad, o O(V^2) con matriz de adyacencia.</a:t>
            </a:r>
            <a:endParaRPr lang="en-US" sz="1650" dirty="0"/>
          </a:p>
        </p:txBody>
      </p:sp>
      <p:pic>
        <p:nvPicPr>
          <p:cNvPr id="20" name="Imagen 19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812" y="7731510"/>
            <a:ext cx="1929587" cy="4146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1602"/>
            <a:ext cx="120913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Comparación con Programación Dinámica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7357"/>
            <a:ext cx="34654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Programación Dinámica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98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Resuelve subproblemas superpuestos.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406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Combina soluciones para un óptimo global.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828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Requiere propiedad de subestructura óptima.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Algoritmo Voraz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98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Hace una elección, la mejor local.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406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Sin dependencia de subproblemas futuros.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828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Requiere propiedad de subestructura óptima y elección voraz.</a:t>
            </a:r>
            <a:endParaRPr lang="en-US" sz="1750" dirty="0"/>
          </a:p>
        </p:txBody>
      </p:sp>
      <p:pic>
        <p:nvPicPr>
          <p:cNvPr id="11" name="Imagen 10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812" y="7731510"/>
            <a:ext cx="1929587" cy="4146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119241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Casos donde no funcionan correctamente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656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4756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Cambio de Monedas No Estándar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Por ejemplo, monedas de 1, 3, 4 para un valor de 6. Voraz: 4+1+1 (3 monedas). Óptimo: 3+3 (2 monedas).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3799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Problema de la Mochila 0/1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 se pueden tomar fracciones de ítems. Voraz (por valor/peso) puede no ser óptimo.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622315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58006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Problema del Viajante de Comercio (TSP)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Elegir el siguiente nodo más cercano. Esto casi siempre resulta en una ruta no óptima.</a:t>
            </a:r>
            <a:endParaRPr lang="en-US" sz="1750" dirty="0"/>
          </a:p>
        </p:txBody>
      </p:sp>
      <p:pic>
        <p:nvPicPr>
          <p:cNvPr id="17" name="Imagen 16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812" y="7731510"/>
            <a:ext cx="1929587" cy="4146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8762"/>
            <a:ext cx="13187124" cy="1288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¿Por qué fallan? Ausencia de la Propiedad de Elección Voraz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1638" y="2269808"/>
            <a:ext cx="1648301" cy="1188006"/>
          </a:xfrm>
          <a:prstGeom prst="roundRect">
            <a:avLst>
              <a:gd name="adj" fmla="val 729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00770" y="2682597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2576036" y="2475905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Decisión local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576036" y="2921794"/>
            <a:ext cx="564594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 decisión local óptima no siempre conduce al óptimo global.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472928" y="3448288"/>
            <a:ext cx="11332845" cy="11430"/>
          </a:xfrm>
          <a:prstGeom prst="roundRect">
            <a:avLst>
              <a:gd name="adj" fmla="val 757717"/>
            </a:avLst>
          </a:prstGeom>
          <a:solidFill>
            <a:srgbClr val="4A2C85"/>
          </a:solidFill>
          <a:ln/>
        </p:spPr>
      </p:sp>
      <p:sp>
        <p:nvSpPr>
          <p:cNvPr id="8" name="Shape 6"/>
          <p:cNvSpPr/>
          <p:nvPr/>
        </p:nvSpPr>
        <p:spPr>
          <a:xfrm>
            <a:off x="721638" y="3560802"/>
            <a:ext cx="3296722" cy="1188006"/>
          </a:xfrm>
          <a:prstGeom prst="roundRect">
            <a:avLst>
              <a:gd name="adj" fmla="val 729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225040" y="3973592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4224457" y="3766899"/>
            <a:ext cx="324671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 impacto a largo plazo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4224457" y="4212788"/>
            <a:ext cx="623923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 consideran el impacto a largo plazo de las decisiones inmediatas.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121348" y="4739283"/>
            <a:ext cx="9684425" cy="11430"/>
          </a:xfrm>
          <a:prstGeom prst="roundRect">
            <a:avLst>
              <a:gd name="adj" fmla="val 757717"/>
            </a:avLst>
          </a:prstGeom>
          <a:solidFill>
            <a:srgbClr val="4A2C85"/>
          </a:solidFill>
          <a:ln/>
        </p:spPr>
      </p:sp>
      <p:sp>
        <p:nvSpPr>
          <p:cNvPr id="13" name="Shape 11"/>
          <p:cNvSpPr/>
          <p:nvPr/>
        </p:nvSpPr>
        <p:spPr>
          <a:xfrm>
            <a:off x="721638" y="4851797"/>
            <a:ext cx="4945142" cy="1188006"/>
          </a:xfrm>
          <a:prstGeom prst="roundRect">
            <a:avLst>
              <a:gd name="adj" fmla="val 729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049191" y="5264587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3"/>
          <p:cNvSpPr/>
          <p:nvPr/>
        </p:nvSpPr>
        <p:spPr>
          <a:xfrm>
            <a:off x="5872877" y="5057894"/>
            <a:ext cx="3276600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Problemas no adecuados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5872877" y="5503783"/>
            <a:ext cx="633698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Los problemas sin la "propiedad de elección voraz" no son adecuados.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69769" y="6030278"/>
            <a:ext cx="8036004" cy="11430"/>
          </a:xfrm>
          <a:prstGeom prst="roundRect">
            <a:avLst>
              <a:gd name="adj" fmla="val 757717"/>
            </a:avLst>
          </a:prstGeom>
          <a:solidFill>
            <a:srgbClr val="4A2C85"/>
          </a:solidFill>
          <a:ln/>
        </p:spPr>
      </p:sp>
      <p:sp>
        <p:nvSpPr>
          <p:cNvPr id="18" name="Shape 16"/>
          <p:cNvSpPr/>
          <p:nvPr/>
        </p:nvSpPr>
        <p:spPr>
          <a:xfrm>
            <a:off x="721638" y="6142792"/>
            <a:ext cx="6593562" cy="1517928"/>
          </a:xfrm>
          <a:prstGeom prst="roundRect">
            <a:avLst>
              <a:gd name="adj" fmla="val 57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873460" y="6720483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50" dirty="0"/>
          </a:p>
        </p:txBody>
      </p:sp>
      <p:sp>
        <p:nvSpPr>
          <p:cNvPr id="20" name="Text 18"/>
          <p:cNvSpPr/>
          <p:nvPr/>
        </p:nvSpPr>
        <p:spPr>
          <a:xfrm>
            <a:off x="7521297" y="6348889"/>
            <a:ext cx="2899886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Requieren alternativas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7521297" y="6794778"/>
            <a:ext cx="618136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Requieren retroceso o exploración de múltiples caminos (por ejemplo, programación dinámica, backtracking).</a:t>
            </a:r>
            <a:endParaRPr lang="en-US" sz="1600" dirty="0"/>
          </a:p>
        </p:txBody>
      </p:sp>
      <p:pic>
        <p:nvPicPr>
          <p:cNvPr id="22" name="Imagen 21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812" y="7731510"/>
            <a:ext cx="1929587" cy="4146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705</Words>
  <Application>Microsoft Office PowerPoint</Application>
  <PresentationFormat>Personalizado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Montserrat</vt:lpstr>
      <vt:lpstr>Heebo Light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Geraldina Gonzales</cp:lastModifiedBy>
  <cp:revision>3</cp:revision>
  <dcterms:created xsi:type="dcterms:W3CDTF">2025-06-15T20:09:00Z</dcterms:created>
  <dcterms:modified xsi:type="dcterms:W3CDTF">2025-06-17T03:53:43Z</dcterms:modified>
</cp:coreProperties>
</file>